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DBED569-4797-4DF1-A0F4-6AAB3CD982D8}" styleName="Светлый стиль 3 — акцент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A111915-BE36-4E01-A7E5-04B1672EAD32}" styleName="Светлый стиль 2 - акцент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Сред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72" autoAdjust="0"/>
    <p:restoredTop sz="99467" autoAdjust="0"/>
  </p:normalViewPr>
  <p:slideViewPr>
    <p:cSldViewPr snapToGrid="0">
      <p:cViewPr varScale="1">
        <p:scale>
          <a:sx n="90" d="100"/>
          <a:sy n="90" d="100"/>
        </p:scale>
        <p:origin x="307"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TextBox 7"/>
          <p:cNvSpPr txBox="1"/>
          <p:nvPr/>
        </p:nvSpPr>
        <p:spPr>
          <a:xfrm>
            <a:off x="2438400" y="3159761"/>
            <a:ext cx="6096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1036320" y="1219200"/>
            <a:ext cx="10058400" cy="2152650"/>
          </a:xfrm>
        </p:spPr>
        <p:txBody>
          <a:bodyPr>
            <a:noAutofit/>
          </a:bodyPr>
          <a:lstStyle>
            <a:lvl1pPr>
              <a:defRPr sz="6000">
                <a:solidFill>
                  <a:schemeClr val="tx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2844800" y="3375491"/>
            <a:ext cx="82296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5" name="Date Placeholder 14"/>
          <p:cNvSpPr>
            <a:spLocks noGrp="1"/>
          </p:cNvSpPr>
          <p:nvPr>
            <p:ph type="dt" sz="half" idx="10"/>
          </p:nvPr>
        </p:nvSpPr>
        <p:spPr/>
        <p:txBody>
          <a:bodyPr/>
          <a:lstStyle/>
          <a:p>
            <a:fld id="{090C15C5-0F3C-44B7-8BB5-37D6AD17A8C5}" type="datetimeFigureOut">
              <a:rPr lang="ru-RU" smtClean="0"/>
              <a:t>23.12.2020</a:t>
            </a:fld>
            <a:endParaRPr lang="ru-RU"/>
          </a:p>
        </p:txBody>
      </p:sp>
      <p:sp>
        <p:nvSpPr>
          <p:cNvPr id="16" name="Slide Number Placeholder 15"/>
          <p:cNvSpPr>
            <a:spLocks noGrp="1"/>
          </p:cNvSpPr>
          <p:nvPr>
            <p:ph type="sldNum" sz="quarter" idx="11"/>
          </p:nvPr>
        </p:nvSpPr>
        <p:spPr/>
        <p:txBody>
          <a:bodyPr/>
          <a:lstStyle/>
          <a:p>
            <a:fld id="{C0FD0B2F-72E5-493F-A0B3-F96E1E8A443B}" type="slidenum">
              <a:rPr lang="ru-RU" smtClean="0"/>
              <a:t>‹#›</a:t>
            </a:fld>
            <a:endParaRPr lang="ru-RU"/>
          </a:p>
        </p:txBody>
      </p:sp>
      <p:sp>
        <p:nvSpPr>
          <p:cNvPr id="17" name="Footer Placeholder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844800" y="685802"/>
            <a:ext cx="7721600" cy="3505199"/>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090C15C5-0F3C-44B7-8BB5-37D6AD17A8C5}"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0FD0B2F-72E5-493F-A0B3-F96E1E8A443B}"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12800" y="609601"/>
            <a:ext cx="2844800" cy="51816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3860800" y="685801"/>
            <a:ext cx="6705600" cy="45720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90C15C5-0F3C-44B7-8BB5-37D6AD17A8C5}"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0FD0B2F-72E5-493F-A0B3-F96E1E8A443B}"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Title 12"/>
          <p:cNvSpPr>
            <a:spLocks noGrp="1"/>
          </p:cNvSpPr>
          <p:nvPr>
            <p:ph type="title"/>
          </p:nvPr>
        </p:nvSpPr>
        <p:spPr/>
        <p:txBody>
          <a:bodyPr/>
          <a:lstStyle/>
          <a:p>
            <a:r>
              <a:rPr lang="ru-RU" smtClean="0"/>
              <a:t>Образец заголовка</a:t>
            </a:r>
            <a:endParaRPr lang="en-US"/>
          </a:p>
        </p:txBody>
      </p:sp>
      <p:sp>
        <p:nvSpPr>
          <p:cNvPr id="14" name="Date Placeholder 13"/>
          <p:cNvSpPr>
            <a:spLocks noGrp="1"/>
          </p:cNvSpPr>
          <p:nvPr>
            <p:ph type="dt" sz="half" idx="10"/>
          </p:nvPr>
        </p:nvSpPr>
        <p:spPr/>
        <p:txBody>
          <a:bodyPr/>
          <a:lstStyle/>
          <a:p>
            <a:fld id="{090C15C5-0F3C-44B7-8BB5-37D6AD17A8C5}" type="datetimeFigureOut">
              <a:rPr lang="ru-RU" smtClean="0"/>
              <a:t>23.12.2020</a:t>
            </a:fld>
            <a:endParaRPr lang="ru-RU"/>
          </a:p>
        </p:txBody>
      </p:sp>
      <p:sp>
        <p:nvSpPr>
          <p:cNvPr id="15" name="Slide Number Placeholder 14"/>
          <p:cNvSpPr>
            <a:spLocks noGrp="1"/>
          </p:cNvSpPr>
          <p:nvPr>
            <p:ph type="sldNum" sz="quarter" idx="11"/>
          </p:nvPr>
        </p:nvSpPr>
        <p:spPr/>
        <p:txBody>
          <a:bodyPr/>
          <a:lstStyle/>
          <a:p>
            <a:fld id="{C0FD0B2F-72E5-493F-A0B3-F96E1E8A443B}" type="slidenum">
              <a:rPr lang="ru-RU" smtClean="0"/>
              <a:t>‹#›</a:t>
            </a:fld>
            <a:endParaRPr lang="ru-RU"/>
          </a:p>
        </p:txBody>
      </p:sp>
      <p:sp>
        <p:nvSpPr>
          <p:cNvPr id="16" name="Footer Placeholder 15"/>
          <p:cNvSpPr>
            <a:spLocks noGrp="1"/>
          </p:cNvSpPr>
          <p:nvPr>
            <p:ph type="ftr" sz="quarter" idx="12"/>
          </p:nvPr>
        </p:nvSpPr>
        <p:spPr/>
        <p:txBody>
          <a:bodyPr/>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TextBox 7"/>
          <p:cNvSpPr txBox="1"/>
          <p:nvPr/>
        </p:nvSpPr>
        <p:spPr>
          <a:xfrm>
            <a:off x="5689600" y="4074498"/>
            <a:ext cx="6096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6096000" y="4267368"/>
            <a:ext cx="49784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2" name="Date Placeholder 11"/>
          <p:cNvSpPr>
            <a:spLocks noGrp="1"/>
          </p:cNvSpPr>
          <p:nvPr>
            <p:ph type="dt" sz="half" idx="10"/>
          </p:nvPr>
        </p:nvSpPr>
        <p:spPr/>
        <p:txBody>
          <a:bodyPr/>
          <a:lstStyle/>
          <a:p>
            <a:fld id="{090C15C5-0F3C-44B7-8BB5-37D6AD17A8C5}" type="datetimeFigureOut">
              <a:rPr lang="ru-RU" smtClean="0"/>
              <a:t>23.12.2020</a:t>
            </a:fld>
            <a:endParaRPr lang="ru-RU"/>
          </a:p>
        </p:txBody>
      </p:sp>
      <p:sp>
        <p:nvSpPr>
          <p:cNvPr id="13" name="Slide Number Placeholder 12"/>
          <p:cNvSpPr>
            <a:spLocks noGrp="1"/>
          </p:cNvSpPr>
          <p:nvPr>
            <p:ph type="sldNum" sz="quarter" idx="11"/>
          </p:nvPr>
        </p:nvSpPr>
        <p:spPr/>
        <p:txBody>
          <a:bodyPr/>
          <a:lstStyle/>
          <a:p>
            <a:fld id="{C0FD0B2F-72E5-493F-A0B3-F96E1E8A443B}" type="slidenum">
              <a:rPr lang="ru-RU" smtClean="0"/>
              <a:t>‹#›</a:t>
            </a:fld>
            <a:endParaRPr lang="ru-RU"/>
          </a:p>
        </p:txBody>
      </p:sp>
      <p:sp>
        <p:nvSpPr>
          <p:cNvPr id="14" name="Footer Placeholder 13"/>
          <p:cNvSpPr>
            <a:spLocks noGrp="1"/>
          </p:cNvSpPr>
          <p:nvPr>
            <p:ph type="ftr" sz="quarter" idx="12"/>
          </p:nvPr>
        </p:nvSpPr>
        <p:spPr/>
        <p:txBody>
          <a:bodyPr/>
          <a:lstStyle/>
          <a:p>
            <a:endParaRPr lang="ru-RU"/>
          </a:p>
        </p:txBody>
      </p:sp>
      <p:sp>
        <p:nvSpPr>
          <p:cNvPr id="4" name="Title 3"/>
          <p:cNvSpPr>
            <a:spLocks noGrp="1"/>
          </p:cNvSpPr>
          <p:nvPr>
            <p:ph type="title"/>
          </p:nvPr>
        </p:nvSpPr>
        <p:spPr>
          <a:xfrm>
            <a:off x="3048000" y="1905000"/>
            <a:ext cx="804672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ru-RU" smtClean="0"/>
              <a:t>Образец заголовка</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090C15C5-0F3C-44B7-8BB5-37D6AD17A8C5}" type="datetimeFigureOut">
              <a:rPr lang="ru-RU" smtClean="0"/>
              <a:t>23.12.2020</a:t>
            </a:fld>
            <a:endParaRPr lang="ru-RU"/>
          </a:p>
        </p:txBody>
      </p:sp>
      <p:sp>
        <p:nvSpPr>
          <p:cNvPr id="9" name="Slide Number Placeholder 8"/>
          <p:cNvSpPr>
            <a:spLocks noGrp="1"/>
          </p:cNvSpPr>
          <p:nvPr>
            <p:ph type="sldNum" sz="quarter" idx="11"/>
          </p:nvPr>
        </p:nvSpPr>
        <p:spPr/>
        <p:txBody>
          <a:bodyPr/>
          <a:lstStyle/>
          <a:p>
            <a:fld id="{C0FD0B2F-72E5-493F-A0B3-F96E1E8A443B}" type="slidenum">
              <a:rPr lang="ru-RU" smtClean="0"/>
              <a:t>‹#›</a:t>
            </a:fld>
            <a:endParaRPr lang="ru-RU"/>
          </a:p>
        </p:txBody>
      </p:sp>
      <p:sp>
        <p:nvSpPr>
          <p:cNvPr id="10" name="Footer Placeholder 9"/>
          <p:cNvSpPr>
            <a:spLocks noGrp="1"/>
          </p:cNvSpPr>
          <p:nvPr>
            <p:ph type="ftr" sz="quarter" idx="12"/>
          </p:nvPr>
        </p:nvSpPr>
        <p:spPr/>
        <p:txBody>
          <a:bodyPr/>
          <a:lstStyle/>
          <a:p>
            <a:endParaRPr lang="ru-RU"/>
          </a:p>
        </p:txBody>
      </p:sp>
      <p:sp>
        <p:nvSpPr>
          <p:cNvPr id="11" name="Title 10"/>
          <p:cNvSpPr>
            <a:spLocks noGrp="1"/>
          </p:cNvSpPr>
          <p:nvPr>
            <p:ph type="title"/>
          </p:nvPr>
        </p:nvSpPr>
        <p:spPr/>
        <p:txBody>
          <a:bodyPr/>
          <a:lstStyle/>
          <a:p>
            <a:r>
              <a:rPr lang="ru-RU" smtClean="0"/>
              <a:t>Образец заголовка</a:t>
            </a:r>
            <a:endParaRPr lang="en-US" dirty="0"/>
          </a:p>
        </p:txBody>
      </p:sp>
      <p:sp>
        <p:nvSpPr>
          <p:cNvPr id="5" name="Content Placeholder 4"/>
          <p:cNvSpPr>
            <a:spLocks noGrp="1"/>
          </p:cNvSpPr>
          <p:nvPr>
            <p:ph sz="quarter" idx="13"/>
          </p:nvPr>
        </p:nvSpPr>
        <p:spPr>
          <a:xfrm>
            <a:off x="1792224" y="658368"/>
            <a:ext cx="4364736" cy="3429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Content Placeholder 6"/>
          <p:cNvSpPr>
            <a:spLocks noGrp="1"/>
          </p:cNvSpPr>
          <p:nvPr>
            <p:ph sz="quarter" idx="14"/>
          </p:nvPr>
        </p:nvSpPr>
        <p:spPr>
          <a:xfrm>
            <a:off x="6705600" y="658369"/>
            <a:ext cx="4364736" cy="34321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88160" y="661976"/>
            <a:ext cx="4364736"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792224" y="1371600"/>
            <a:ext cx="43688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705600" y="661976"/>
            <a:ext cx="4364736"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705600" y="1371600"/>
            <a:ext cx="4364736"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TextBox 12"/>
          <p:cNvSpPr txBox="1"/>
          <p:nvPr/>
        </p:nvSpPr>
        <p:spPr>
          <a:xfrm>
            <a:off x="1408853" y="520192"/>
            <a:ext cx="6096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6373707" y="520192"/>
            <a:ext cx="6096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ru-RU" smtClean="0"/>
              <a:t>Образец заголовка</a:t>
            </a:r>
            <a:endParaRPr lang="en-US" dirty="0"/>
          </a:p>
        </p:txBody>
      </p:sp>
      <p:sp>
        <p:nvSpPr>
          <p:cNvPr id="14" name="Date Placeholder 13"/>
          <p:cNvSpPr>
            <a:spLocks noGrp="1"/>
          </p:cNvSpPr>
          <p:nvPr>
            <p:ph type="dt" sz="half" idx="10"/>
          </p:nvPr>
        </p:nvSpPr>
        <p:spPr/>
        <p:txBody>
          <a:bodyPr/>
          <a:lstStyle/>
          <a:p>
            <a:fld id="{090C15C5-0F3C-44B7-8BB5-37D6AD17A8C5}" type="datetimeFigureOut">
              <a:rPr lang="ru-RU" smtClean="0"/>
              <a:t>23.12.2020</a:t>
            </a:fld>
            <a:endParaRPr lang="ru-RU"/>
          </a:p>
        </p:txBody>
      </p:sp>
      <p:sp>
        <p:nvSpPr>
          <p:cNvPr id="15" name="Slide Number Placeholder 14"/>
          <p:cNvSpPr>
            <a:spLocks noGrp="1"/>
          </p:cNvSpPr>
          <p:nvPr>
            <p:ph type="sldNum" sz="quarter" idx="11"/>
          </p:nvPr>
        </p:nvSpPr>
        <p:spPr/>
        <p:txBody>
          <a:bodyPr/>
          <a:lstStyle/>
          <a:p>
            <a:fld id="{C0FD0B2F-72E5-493F-A0B3-F96E1E8A443B}" type="slidenum">
              <a:rPr lang="ru-RU" smtClean="0"/>
              <a:t>‹#›</a:t>
            </a:fld>
            <a:endParaRPr lang="ru-RU"/>
          </a:p>
        </p:txBody>
      </p:sp>
      <p:sp>
        <p:nvSpPr>
          <p:cNvPr id="16" name="Footer Placeholder 15"/>
          <p:cNvSpPr>
            <a:spLocks noGrp="1"/>
          </p:cNvSpPr>
          <p:nvPr>
            <p:ph type="ftr" sz="quarter" idx="12"/>
          </p:nvPr>
        </p:nvSpPr>
        <p:spPr/>
        <p:txBody>
          <a:bodyPr/>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a:p>
        </p:txBody>
      </p:sp>
      <p:sp>
        <p:nvSpPr>
          <p:cNvPr id="7" name="Date Placeholder 6"/>
          <p:cNvSpPr>
            <a:spLocks noGrp="1"/>
          </p:cNvSpPr>
          <p:nvPr>
            <p:ph type="dt" sz="half" idx="10"/>
          </p:nvPr>
        </p:nvSpPr>
        <p:spPr/>
        <p:txBody>
          <a:bodyPr/>
          <a:lstStyle/>
          <a:p>
            <a:fld id="{090C15C5-0F3C-44B7-8BB5-37D6AD17A8C5}" type="datetimeFigureOut">
              <a:rPr lang="ru-RU" smtClean="0"/>
              <a:t>23.12.2020</a:t>
            </a:fld>
            <a:endParaRPr lang="ru-RU"/>
          </a:p>
        </p:txBody>
      </p:sp>
      <p:sp>
        <p:nvSpPr>
          <p:cNvPr id="8" name="Slide Number Placeholder 7"/>
          <p:cNvSpPr>
            <a:spLocks noGrp="1"/>
          </p:cNvSpPr>
          <p:nvPr>
            <p:ph type="sldNum" sz="quarter" idx="11"/>
          </p:nvPr>
        </p:nvSpPr>
        <p:spPr/>
        <p:txBody>
          <a:bodyPr/>
          <a:lstStyle/>
          <a:p>
            <a:fld id="{C0FD0B2F-72E5-493F-A0B3-F96E1E8A443B}"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90C15C5-0F3C-44B7-8BB5-37D6AD17A8C5}" type="datetimeFigureOut">
              <a:rPr lang="ru-RU" smtClean="0"/>
              <a:t>23.12.2020</a:t>
            </a:fld>
            <a:endParaRPr lang="ru-RU"/>
          </a:p>
        </p:txBody>
      </p:sp>
      <p:sp>
        <p:nvSpPr>
          <p:cNvPr id="6" name="Slide Number Placeholder 5"/>
          <p:cNvSpPr>
            <a:spLocks noGrp="1"/>
          </p:cNvSpPr>
          <p:nvPr>
            <p:ph type="sldNum" sz="quarter" idx="11"/>
          </p:nvPr>
        </p:nvSpPr>
        <p:spPr/>
        <p:txBody>
          <a:bodyPr/>
          <a:lstStyle/>
          <a:p>
            <a:fld id="{C0FD0B2F-72E5-493F-A0B3-F96E1E8A443B}" type="slidenum">
              <a:rPr lang="ru-RU" smtClean="0"/>
              <a:t>‹#›</a:t>
            </a:fld>
            <a:endParaRPr lang="ru-RU"/>
          </a:p>
        </p:txBody>
      </p:sp>
      <p:sp>
        <p:nvSpPr>
          <p:cNvPr id="7" name="Footer Placeholder 6"/>
          <p:cNvSpPr>
            <a:spLocks noGrp="1"/>
          </p:cNvSpPr>
          <p:nvPr>
            <p:ph type="ftr" sz="quarter" idx="12"/>
          </p:nvPr>
        </p:nvSpPr>
        <p:spPr/>
        <p:txBody>
          <a:bodyPr/>
          <a:lstStyle/>
          <a:p>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TextBox 8"/>
          <p:cNvSpPr txBox="1"/>
          <p:nvPr/>
        </p:nvSpPr>
        <p:spPr>
          <a:xfrm>
            <a:off x="7105227" y="1774588"/>
            <a:ext cx="6096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1117600" y="685801"/>
            <a:ext cx="57912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620000" y="685801"/>
            <a:ext cx="34544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5" name="Date Placeholder 14"/>
          <p:cNvSpPr>
            <a:spLocks noGrp="1"/>
          </p:cNvSpPr>
          <p:nvPr>
            <p:ph type="dt" sz="half" idx="10"/>
          </p:nvPr>
        </p:nvSpPr>
        <p:spPr/>
        <p:txBody>
          <a:bodyPr/>
          <a:lstStyle/>
          <a:p>
            <a:fld id="{090C15C5-0F3C-44B7-8BB5-37D6AD17A8C5}" type="datetimeFigureOut">
              <a:rPr lang="ru-RU" smtClean="0"/>
              <a:t>23.12.2020</a:t>
            </a:fld>
            <a:endParaRPr lang="ru-RU"/>
          </a:p>
        </p:txBody>
      </p:sp>
      <p:sp>
        <p:nvSpPr>
          <p:cNvPr id="16" name="Slide Number Placeholder 15"/>
          <p:cNvSpPr>
            <a:spLocks noGrp="1"/>
          </p:cNvSpPr>
          <p:nvPr>
            <p:ph type="sldNum" sz="quarter" idx="11"/>
          </p:nvPr>
        </p:nvSpPr>
        <p:spPr/>
        <p:txBody>
          <a:bodyPr/>
          <a:lstStyle/>
          <a:p>
            <a:fld id="{C0FD0B2F-72E5-493F-A0B3-F96E1E8A443B}" type="slidenum">
              <a:rPr lang="ru-RU" smtClean="0"/>
              <a:t>‹#›</a:t>
            </a:fld>
            <a:endParaRPr lang="ru-RU"/>
          </a:p>
        </p:txBody>
      </p:sp>
      <p:sp>
        <p:nvSpPr>
          <p:cNvPr id="17" name="Footer Placeholder 16"/>
          <p:cNvSpPr>
            <a:spLocks noGrp="1"/>
          </p:cNvSpPr>
          <p:nvPr>
            <p:ph type="ftr" sz="quarter" idx="12"/>
          </p:nvPr>
        </p:nvSpPr>
        <p:spPr/>
        <p:txBody>
          <a:bodyPr/>
          <a:lstStyle/>
          <a:p>
            <a:endParaRPr lang="ru-RU"/>
          </a:p>
        </p:txBody>
      </p:sp>
      <p:sp>
        <p:nvSpPr>
          <p:cNvPr id="18" name="Title 17"/>
          <p:cNvSpPr>
            <a:spLocks noGrp="1"/>
          </p:cNvSpPr>
          <p:nvPr>
            <p:ph type="title"/>
          </p:nvPr>
        </p:nvSpPr>
        <p:spPr/>
        <p:txBody>
          <a:bodyPr/>
          <a:lstStyle/>
          <a:p>
            <a:r>
              <a:rPr lang="ru-RU" smtClean="0"/>
              <a:t>Образец заголовка</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625600" y="612776"/>
            <a:ext cx="89408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3657600" y="3453047"/>
            <a:ext cx="67056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Box 8"/>
          <p:cNvSpPr txBox="1"/>
          <p:nvPr/>
        </p:nvSpPr>
        <p:spPr>
          <a:xfrm>
            <a:off x="3247136" y="3331464"/>
            <a:ext cx="6096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ru-RU" smtClean="0"/>
              <a:t>Образец заголовка</a:t>
            </a:r>
            <a:endParaRPr lang="en-US"/>
          </a:p>
        </p:txBody>
      </p:sp>
      <p:sp>
        <p:nvSpPr>
          <p:cNvPr id="13" name="Date Placeholder 12"/>
          <p:cNvSpPr>
            <a:spLocks noGrp="1"/>
          </p:cNvSpPr>
          <p:nvPr>
            <p:ph type="dt" sz="half" idx="10"/>
          </p:nvPr>
        </p:nvSpPr>
        <p:spPr/>
        <p:txBody>
          <a:bodyPr/>
          <a:lstStyle/>
          <a:p>
            <a:fld id="{090C15C5-0F3C-44B7-8BB5-37D6AD17A8C5}" type="datetimeFigureOut">
              <a:rPr lang="ru-RU" smtClean="0"/>
              <a:t>23.12.2020</a:t>
            </a:fld>
            <a:endParaRPr lang="ru-RU"/>
          </a:p>
        </p:txBody>
      </p:sp>
      <p:sp>
        <p:nvSpPr>
          <p:cNvPr id="14" name="Slide Number Placeholder 13"/>
          <p:cNvSpPr>
            <a:spLocks noGrp="1"/>
          </p:cNvSpPr>
          <p:nvPr>
            <p:ph type="sldNum" sz="quarter" idx="11"/>
          </p:nvPr>
        </p:nvSpPr>
        <p:spPr/>
        <p:txBody>
          <a:bodyPr/>
          <a:lstStyle/>
          <a:p>
            <a:fld id="{C0FD0B2F-72E5-493F-A0B3-F96E1E8A443B}" type="slidenum">
              <a:rPr lang="ru-RU" smtClean="0"/>
              <a:t>‹#›</a:t>
            </a:fld>
            <a:endParaRPr lang="ru-RU"/>
          </a:p>
        </p:txBody>
      </p:sp>
      <p:sp>
        <p:nvSpPr>
          <p:cNvPr id="15" name="Footer Placeholder 14"/>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830961" y="1038441"/>
            <a:ext cx="965416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557464" y="419133"/>
            <a:ext cx="5538472" cy="5973945"/>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4370607" y="116855"/>
            <a:ext cx="8639149"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36320" y="4876800"/>
            <a:ext cx="10058400" cy="9144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2844800" y="685802"/>
            <a:ext cx="8128000" cy="3657599"/>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229600" y="6154739"/>
            <a:ext cx="28448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090C15C5-0F3C-44B7-8BB5-37D6AD17A8C5}" type="datetimeFigureOut">
              <a:rPr lang="ru-RU" smtClean="0"/>
              <a:t>23.12.2020</a:t>
            </a:fld>
            <a:endParaRPr lang="ru-RU"/>
          </a:p>
        </p:txBody>
      </p:sp>
      <p:sp>
        <p:nvSpPr>
          <p:cNvPr id="5" name="Footer Placeholder 4"/>
          <p:cNvSpPr>
            <a:spLocks noGrp="1"/>
          </p:cNvSpPr>
          <p:nvPr>
            <p:ph type="ftr" sz="quarter" idx="3"/>
          </p:nvPr>
        </p:nvSpPr>
        <p:spPr>
          <a:xfrm>
            <a:off x="1097280" y="6154739"/>
            <a:ext cx="6096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ru-RU"/>
          </a:p>
        </p:txBody>
      </p:sp>
      <p:sp>
        <p:nvSpPr>
          <p:cNvPr id="6" name="Slide Number Placeholder 5"/>
          <p:cNvSpPr>
            <a:spLocks noGrp="1"/>
          </p:cNvSpPr>
          <p:nvPr>
            <p:ph type="sldNum" sz="quarter" idx="4"/>
          </p:nvPr>
        </p:nvSpPr>
        <p:spPr>
          <a:xfrm>
            <a:off x="1097280" y="5842000"/>
            <a:ext cx="28448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C0FD0B2F-72E5-493F-A0B3-F96E1E8A443B}"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60059" y="1772861"/>
            <a:ext cx="9280478" cy="1446550"/>
          </a:xfrm>
          <a:prstGeom prst="rect">
            <a:avLst/>
          </a:prstGeom>
          <a:noFill/>
        </p:spPr>
        <p:txBody>
          <a:bodyPr wrap="square" rtlCol="0">
            <a:spAutoFit/>
          </a:bodyPr>
          <a:lstStyle/>
          <a:p>
            <a:pPr algn="ctr"/>
            <a:r>
              <a:rPr lang="kk-KZ" sz="8800" dirty="0" smtClean="0">
                <a:latin typeface="+mj-lt"/>
                <a:cs typeface="Times New Roman" panose="02020603050405020304" pitchFamily="18" charset="0"/>
              </a:rPr>
              <a:t>№2 дәріс</a:t>
            </a:r>
            <a:endParaRPr lang="ru-RU" sz="8800" dirty="0">
              <a:latin typeface="+mj-lt"/>
              <a:cs typeface="Times New Roman" panose="02020603050405020304" pitchFamily="18" charset="0"/>
            </a:endParaRPr>
          </a:p>
        </p:txBody>
      </p:sp>
      <p:sp>
        <p:nvSpPr>
          <p:cNvPr id="3" name="TextBox 2"/>
          <p:cNvSpPr txBox="1"/>
          <p:nvPr/>
        </p:nvSpPr>
        <p:spPr>
          <a:xfrm>
            <a:off x="1392071" y="3511856"/>
            <a:ext cx="9430603" cy="1077218"/>
          </a:xfrm>
          <a:prstGeom prst="rect">
            <a:avLst/>
          </a:prstGeom>
          <a:noFill/>
        </p:spPr>
        <p:txBody>
          <a:bodyPr wrap="square" rtlCol="0">
            <a:spAutoFit/>
          </a:bodyPr>
          <a:lstStyle/>
          <a:p>
            <a:pPr algn="ctr"/>
            <a:r>
              <a:rPr lang="kk-KZ" sz="3200" b="1" dirty="0" smtClean="0">
                <a:latin typeface="+mj-lt"/>
                <a:cs typeface="Times New Roman" panose="02020603050405020304" pitchFamily="18" charset="0"/>
              </a:rPr>
              <a:t>Тақырыбы:  </a:t>
            </a:r>
            <a:r>
              <a:rPr lang="kk-KZ" sz="3200" b="1" dirty="0">
                <a:latin typeface="+mj-lt"/>
                <a:cs typeface="Times New Roman" panose="02020603050405020304" pitchFamily="18" charset="0"/>
              </a:rPr>
              <a:t>«Тренинг тобының психологиялық ерекшеліктері»</a:t>
            </a:r>
            <a:endParaRPr lang="ru-RU" sz="3200" b="1" dirty="0">
              <a:latin typeface="+mj-lt"/>
              <a:cs typeface="Times New Roman" panose="02020603050405020304" pitchFamily="18" charset="0"/>
            </a:endParaRPr>
          </a:p>
        </p:txBody>
      </p:sp>
    </p:spTree>
    <p:extLst>
      <p:ext uri="{BB962C8B-B14F-4D97-AF65-F5344CB8AC3E}">
        <p14:creationId xmlns:p14="http://schemas.microsoft.com/office/powerpoint/2010/main" val="82357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00501" y="313899"/>
            <a:ext cx="11273052" cy="6109365"/>
          </a:xfrm>
          <a:prstGeom prst="rect">
            <a:avLst/>
          </a:prstGeom>
        </p:spPr>
        <p:txBody>
          <a:bodyPr wrap="square">
            <a:spAutoFit/>
          </a:bodyPr>
          <a:lstStyle/>
          <a:p>
            <a:pPr algn="ctr"/>
            <a:r>
              <a:rPr lang="ru-RU" sz="2300" dirty="0" smtClean="0">
                <a:solidFill>
                  <a:srgbClr val="FFC000"/>
                </a:solidFill>
              </a:rPr>
              <a:t>ПАЙДАЛАНҒАН ӘДЕБИЕТТЕР:</a:t>
            </a:r>
          </a:p>
          <a:p>
            <a:r>
              <a:rPr lang="ru-RU" sz="2300" dirty="0" smtClean="0"/>
              <a:t>1</a:t>
            </a:r>
            <a:r>
              <a:rPr lang="ru-RU" sz="2300" dirty="0"/>
              <a:t>.	Горбатова, Е.А. Теория и практика психологического тренинга: учебное пособие / Е.А. Горбатова.- СПб.: Речь, 2008.- 320с.</a:t>
            </a:r>
          </a:p>
          <a:p>
            <a:r>
              <a:rPr lang="ru-RU" sz="2300" dirty="0"/>
              <a:t>2.	Зайцева Т.В. Теория психологического тренинга. Психологический тренинг как инструментальное действие/ Т.В. Зайцева.- СПб.: Речь; М.: Смысл, 2002.- 80с.</a:t>
            </a:r>
          </a:p>
          <a:p>
            <a:r>
              <a:rPr lang="ru-RU" sz="2300" dirty="0"/>
              <a:t>3.	Келли Г., Тренинг принятия решения. –</a:t>
            </a:r>
            <a:r>
              <a:rPr lang="ru-RU" sz="2300" dirty="0" err="1"/>
              <a:t>Спб</a:t>
            </a:r>
            <a:r>
              <a:rPr lang="ru-RU" sz="2300" dirty="0"/>
              <a:t>.: Питер, 2001.</a:t>
            </a:r>
          </a:p>
          <a:p>
            <a:r>
              <a:rPr lang="ru-RU" sz="2300" dirty="0"/>
              <a:t>4.	Евтихов О. Практика психологического тренинга. –</a:t>
            </a:r>
            <a:r>
              <a:rPr lang="ru-RU" sz="2300" dirty="0" err="1"/>
              <a:t>Спб</a:t>
            </a:r>
            <a:r>
              <a:rPr lang="ru-RU" sz="2300" dirty="0"/>
              <a:t>., 2005.</a:t>
            </a:r>
          </a:p>
          <a:p>
            <a:pPr algn="ctr"/>
            <a:r>
              <a:rPr lang="ru-RU" sz="2300" dirty="0" err="1">
                <a:solidFill>
                  <a:srgbClr val="FFC000"/>
                </a:solidFill>
              </a:rPr>
              <a:t>Қосымша</a:t>
            </a:r>
            <a:r>
              <a:rPr lang="ru-RU" sz="2300" dirty="0">
                <a:solidFill>
                  <a:srgbClr val="FFC000"/>
                </a:solidFill>
              </a:rPr>
              <a:t>:</a:t>
            </a:r>
          </a:p>
          <a:p>
            <a:r>
              <a:rPr lang="ru-RU" sz="2300" dirty="0"/>
              <a:t>1.	Ли Д. Практика группового тренинга/ Д. Ли.- СПб.: Питер, 2002.- 224с.</a:t>
            </a:r>
          </a:p>
          <a:p>
            <a:r>
              <a:rPr lang="ru-RU" sz="2300" dirty="0"/>
              <a:t>2.	</a:t>
            </a:r>
            <a:r>
              <a:rPr lang="ru-RU" sz="2300" dirty="0" err="1"/>
              <a:t>Фопель</a:t>
            </a:r>
            <a:r>
              <a:rPr lang="ru-RU" sz="2300" dirty="0"/>
              <a:t> К. Психологические группы. Рабочие материалы для ведущего. Практическое пособие. / Пер. с нем. – М., Генезис, 2004.</a:t>
            </a:r>
          </a:p>
          <a:p>
            <a:pPr algn="ctr"/>
            <a:r>
              <a:rPr lang="ru-RU" sz="2300" dirty="0">
                <a:solidFill>
                  <a:srgbClr val="FFC000"/>
                </a:solidFill>
              </a:rPr>
              <a:t>Интернет </a:t>
            </a:r>
            <a:r>
              <a:rPr lang="ru-RU" sz="2300" dirty="0" err="1">
                <a:solidFill>
                  <a:srgbClr val="FFC000"/>
                </a:solidFill>
              </a:rPr>
              <a:t>ресурстары</a:t>
            </a:r>
            <a:r>
              <a:rPr lang="ru-RU" sz="2300" dirty="0">
                <a:solidFill>
                  <a:srgbClr val="FFC000"/>
                </a:solidFill>
              </a:rPr>
              <a:t>:</a:t>
            </a:r>
          </a:p>
          <a:p>
            <a:r>
              <a:rPr lang="ru-RU" sz="2300" dirty="0"/>
              <a:t>       1. http://emirsaba.org/metodicheskoe-posobie-dlya-pedagogov-psihologov-pavlodar-2009.html?page=2</a:t>
            </a:r>
          </a:p>
          <a:p>
            <a:r>
              <a:rPr lang="ru-RU" sz="2300" dirty="0"/>
              <a:t>2. https://stud.kz/prezentatsiya/id/30391</a:t>
            </a:r>
          </a:p>
          <a:p>
            <a:r>
              <a:rPr lang="ru-RU" sz="2300" dirty="0"/>
              <a:t>3. http://kzref.org/artterapiya-jaa-oitu-tehnologiyasini-ozi-lgisi-retinde.html?page=6</a:t>
            </a:r>
          </a:p>
          <a:p>
            <a:r>
              <a:rPr lang="ru-RU" sz="2300" dirty="0"/>
              <a:t>4. http://www.rusnauka.com/13_NBG_2015/Psihologia/12_191184.doc.htm</a:t>
            </a:r>
          </a:p>
        </p:txBody>
      </p:sp>
    </p:spTree>
    <p:extLst>
      <p:ext uri="{BB962C8B-B14F-4D97-AF65-F5344CB8AC3E}">
        <p14:creationId xmlns:p14="http://schemas.microsoft.com/office/powerpoint/2010/main" val="3445702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46162" y="764275"/>
            <a:ext cx="10249468" cy="5703100"/>
          </a:xfrm>
          <a:prstGeom prst="rect">
            <a:avLst/>
          </a:prstGeom>
        </p:spPr>
        <p:txBody>
          <a:bodyPr wrap="square">
            <a:spAutoFit/>
          </a:bodyPr>
          <a:lstStyle/>
          <a:p>
            <a:pPr algn="just">
              <a:lnSpc>
                <a:spcPct val="107000"/>
              </a:lnSpc>
              <a:spcAft>
                <a:spcPts val="800"/>
              </a:spcAft>
            </a:pPr>
            <a:r>
              <a:rPr lang="kk-KZ" sz="3200" b="1" dirty="0">
                <a:solidFill>
                  <a:srgbClr val="FFC000"/>
                </a:solidFill>
                <a:latin typeface="+mj-lt"/>
                <a:ea typeface="Calibri"/>
                <a:cs typeface="Times New Roman"/>
              </a:rPr>
              <a:t>Мақсаты: </a:t>
            </a:r>
            <a:r>
              <a:rPr lang="kk-KZ" sz="3200" dirty="0">
                <a:latin typeface="+mj-lt"/>
                <a:ea typeface="Calibri"/>
                <a:cs typeface="Times New Roman"/>
              </a:rPr>
              <a:t>топтық бірлік туралы  және міндеттерімен толық танысу.</a:t>
            </a:r>
            <a:endParaRPr lang="ru-RU" sz="2800" dirty="0">
              <a:latin typeface="+mj-lt"/>
              <a:ea typeface="Calibri"/>
              <a:cs typeface="Times New Roman"/>
            </a:endParaRPr>
          </a:p>
          <a:p>
            <a:pPr algn="just">
              <a:lnSpc>
                <a:spcPct val="107000"/>
              </a:lnSpc>
              <a:spcAft>
                <a:spcPts val="800"/>
              </a:spcAft>
            </a:pPr>
            <a:r>
              <a:rPr lang="kk-KZ" sz="3200" b="1" dirty="0">
                <a:solidFill>
                  <a:srgbClr val="FFC000"/>
                </a:solidFill>
                <a:latin typeface="+mj-lt"/>
                <a:ea typeface="Calibri"/>
                <a:cs typeface="Times New Roman"/>
              </a:rPr>
              <a:t>Кілттік сөздер: </a:t>
            </a:r>
            <a:r>
              <a:rPr lang="kk-KZ" sz="3200" dirty="0">
                <a:latin typeface="+mj-lt"/>
                <a:ea typeface="Calibri"/>
                <a:cs typeface="Times New Roman"/>
              </a:rPr>
              <a:t>топ, бірлік, мақсат, әрекет, құрам.</a:t>
            </a:r>
            <a:endParaRPr lang="ru-RU" sz="2800" dirty="0">
              <a:latin typeface="+mj-lt"/>
              <a:ea typeface="Calibri"/>
              <a:cs typeface="Times New Roman"/>
            </a:endParaRPr>
          </a:p>
          <a:p>
            <a:pPr algn="just">
              <a:lnSpc>
                <a:spcPct val="107000"/>
              </a:lnSpc>
              <a:spcAft>
                <a:spcPts val="800"/>
              </a:spcAft>
            </a:pPr>
            <a:r>
              <a:rPr lang="kk-KZ" sz="3200" b="1" dirty="0">
                <a:latin typeface="+mj-lt"/>
                <a:ea typeface="Calibri"/>
                <a:cs typeface="Times New Roman"/>
              </a:rPr>
              <a:t> </a:t>
            </a:r>
            <a:endParaRPr lang="ru-RU" sz="2800" dirty="0">
              <a:latin typeface="+mj-lt"/>
              <a:ea typeface="Calibri"/>
              <a:cs typeface="Times New Roman"/>
            </a:endParaRPr>
          </a:p>
          <a:p>
            <a:pPr algn="just">
              <a:lnSpc>
                <a:spcPct val="107000"/>
              </a:lnSpc>
              <a:spcAft>
                <a:spcPts val="800"/>
              </a:spcAft>
            </a:pPr>
            <a:r>
              <a:rPr lang="kk-KZ" sz="3200" b="1" i="1" dirty="0">
                <a:solidFill>
                  <a:srgbClr val="FFC000"/>
                </a:solidFill>
                <a:latin typeface="+mj-lt"/>
                <a:ea typeface="Calibri"/>
                <a:cs typeface="Times New Roman"/>
              </a:rPr>
              <a:t>Негізгі сұрақтар:</a:t>
            </a:r>
            <a:endParaRPr lang="ru-RU" sz="2800" dirty="0">
              <a:solidFill>
                <a:srgbClr val="FFC000"/>
              </a:solidFill>
              <a:latin typeface="+mj-lt"/>
              <a:ea typeface="Calibri"/>
              <a:cs typeface="Times New Roman"/>
            </a:endParaRPr>
          </a:p>
          <a:p>
            <a:pPr marL="342900" lvl="0" indent="-342900" algn="just">
              <a:spcAft>
                <a:spcPts val="0"/>
              </a:spcAft>
              <a:buFont typeface="+mj-lt"/>
              <a:buAutoNum type="arabicPeriod"/>
            </a:pPr>
            <a:r>
              <a:rPr lang="kk-KZ" sz="3200" dirty="0">
                <a:latin typeface="+mj-lt"/>
              </a:rPr>
              <a:t>тренинг тобының мақсаттары мен міндеттері.</a:t>
            </a:r>
            <a:endParaRPr lang="ru-RU" sz="3200" dirty="0">
              <a:latin typeface="+mj-lt"/>
            </a:endParaRPr>
          </a:p>
          <a:p>
            <a:pPr marL="342900" lvl="0" indent="-342900" algn="just">
              <a:spcAft>
                <a:spcPts val="0"/>
              </a:spcAft>
              <a:buFont typeface="+mj-lt"/>
              <a:buAutoNum type="arabicPeriod"/>
            </a:pPr>
            <a:r>
              <a:rPr lang="kk-KZ" sz="3200" dirty="0">
                <a:latin typeface="+mj-lt"/>
              </a:rPr>
              <a:t> Топтық бірлік, топтық динамика ұғымы </a:t>
            </a:r>
            <a:endParaRPr lang="ru-RU" sz="3200" dirty="0">
              <a:latin typeface="+mj-lt"/>
            </a:endParaRPr>
          </a:p>
          <a:p>
            <a:pPr marL="342900" lvl="0" indent="-342900" algn="just">
              <a:lnSpc>
                <a:spcPct val="107000"/>
              </a:lnSpc>
              <a:spcAft>
                <a:spcPts val="0"/>
              </a:spcAft>
              <a:buFont typeface="+mj-lt"/>
              <a:buAutoNum type="arabicPeriod"/>
            </a:pPr>
            <a:r>
              <a:rPr lang="kk-KZ" sz="3200" dirty="0">
                <a:latin typeface="+mj-lt"/>
                <a:ea typeface="Calibri"/>
                <a:cs typeface="Times New Roman"/>
              </a:rPr>
              <a:t> Психологиялық тренинг топтарын жинақтау ерекшеліктері </a:t>
            </a:r>
            <a:endParaRPr lang="ru-RU" sz="2800" dirty="0">
              <a:latin typeface="+mj-lt"/>
              <a:ea typeface="Calibri"/>
              <a:cs typeface="Times New Roman"/>
            </a:endParaRPr>
          </a:p>
          <a:p>
            <a:pPr algn="just">
              <a:lnSpc>
                <a:spcPct val="107000"/>
              </a:lnSpc>
              <a:spcAft>
                <a:spcPts val="800"/>
              </a:spcAft>
            </a:pPr>
            <a:r>
              <a:rPr lang="kk-KZ" sz="3200" dirty="0">
                <a:latin typeface="+mj-lt"/>
                <a:ea typeface="Calibri"/>
                <a:cs typeface="Times New Roman"/>
              </a:rPr>
              <a:t> </a:t>
            </a:r>
            <a:endParaRPr lang="ru-RU" sz="2800" dirty="0">
              <a:effectLst/>
              <a:latin typeface="+mj-lt"/>
              <a:ea typeface="Calibri"/>
              <a:cs typeface="Times New Roman"/>
            </a:endParaRPr>
          </a:p>
        </p:txBody>
      </p:sp>
    </p:spTree>
    <p:extLst>
      <p:ext uri="{BB962C8B-B14F-4D97-AF65-F5344CB8AC3E}">
        <p14:creationId xmlns:p14="http://schemas.microsoft.com/office/powerpoint/2010/main" val="3727452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0627" y="163772"/>
            <a:ext cx="10536071" cy="6546664"/>
          </a:xfrm>
          <a:prstGeom prst="rect">
            <a:avLst/>
          </a:prstGeom>
        </p:spPr>
        <p:txBody>
          <a:bodyPr wrap="square">
            <a:spAutoFit/>
          </a:bodyPr>
          <a:lstStyle/>
          <a:p>
            <a:pPr algn="just">
              <a:lnSpc>
                <a:spcPct val="107000"/>
              </a:lnSpc>
              <a:spcAft>
                <a:spcPts val="0"/>
              </a:spcAft>
            </a:pPr>
            <a:r>
              <a:rPr lang="kk-KZ" sz="2800" b="1" dirty="0" smtClean="0">
                <a:solidFill>
                  <a:srgbClr val="FFC000"/>
                </a:solidFill>
                <a:latin typeface="+mj-lt"/>
                <a:ea typeface="Calibri"/>
                <a:cs typeface="Times New Roman"/>
              </a:rPr>
              <a:t>     </a:t>
            </a:r>
          </a:p>
          <a:p>
            <a:pPr algn="just">
              <a:lnSpc>
                <a:spcPct val="107000"/>
              </a:lnSpc>
              <a:spcAft>
                <a:spcPts val="0"/>
              </a:spcAft>
            </a:pPr>
            <a:r>
              <a:rPr lang="kk-KZ" sz="2800" b="1" dirty="0" smtClean="0">
                <a:solidFill>
                  <a:srgbClr val="FFC000"/>
                </a:solidFill>
                <a:latin typeface="+mj-lt"/>
                <a:ea typeface="Calibri"/>
                <a:cs typeface="Times New Roman"/>
              </a:rPr>
              <a:t>ТОПТЫҚ БІРЛІК ТУРАЛЫ ТҮСІНІК </a:t>
            </a:r>
            <a:endParaRPr lang="kk-KZ" sz="2800" b="1" dirty="0">
              <a:solidFill>
                <a:srgbClr val="FFC000"/>
              </a:solidFill>
              <a:latin typeface="+mj-lt"/>
              <a:ea typeface="Calibri"/>
              <a:cs typeface="Times New Roman"/>
            </a:endParaRPr>
          </a:p>
          <a:p>
            <a:pPr algn="just">
              <a:lnSpc>
                <a:spcPct val="107000"/>
              </a:lnSpc>
              <a:spcAft>
                <a:spcPts val="0"/>
              </a:spcAft>
            </a:pPr>
            <a:r>
              <a:rPr lang="kk-KZ" sz="2800" b="1" dirty="0">
                <a:latin typeface="+mj-lt"/>
                <a:ea typeface="Calibri"/>
                <a:cs typeface="Times New Roman"/>
              </a:rPr>
              <a:t>Топтық бірлік-бұл топ мүшелерінің өзара эмоционалды тартымдылығымен және топтың қанағаттануымен сипатталатын топтағы тұлғааралық өзара іс-қимыл және өзара қарым-қатынас беріктігінің, бірлігінің және орнықтылығының көрсеткіші. </a:t>
            </a:r>
          </a:p>
          <a:p>
            <a:pPr algn="just">
              <a:lnSpc>
                <a:spcPct val="107000"/>
              </a:lnSpc>
              <a:spcAft>
                <a:spcPts val="0"/>
              </a:spcAft>
            </a:pPr>
            <a:r>
              <a:rPr lang="kk-KZ" sz="2800" b="1" dirty="0">
                <a:latin typeface="+mj-lt"/>
                <a:ea typeface="Calibri"/>
                <a:cs typeface="Times New Roman"/>
              </a:rPr>
              <a:t>Топтық ұйымшылдық психологиялық тренингтің мақсаты ретінде де, табысты жұмыстың қажетті шарты ретінде де әрекет ете алады. Бейтаныс адамдардан құралған топта уақыттың қандай да бір бөлігі топтық міндеттерді шешу үшін қажетті ұйымшылдықтың деңгейіне жету үшін міндетті түрде жұмсалады. </a:t>
            </a:r>
          </a:p>
          <a:p>
            <a:pPr algn="just">
              <a:lnSpc>
                <a:spcPct val="107000"/>
              </a:lnSpc>
              <a:spcAft>
                <a:spcPts val="0"/>
              </a:spcAft>
            </a:pPr>
            <a:endParaRPr lang="kk-KZ" sz="2800" b="1" dirty="0">
              <a:latin typeface="Times New Roman"/>
              <a:ea typeface="Calibri"/>
              <a:cs typeface="Times New Roman"/>
            </a:endParaRPr>
          </a:p>
        </p:txBody>
      </p:sp>
    </p:spTree>
    <p:extLst>
      <p:ext uri="{BB962C8B-B14F-4D97-AF65-F5344CB8AC3E}">
        <p14:creationId xmlns:p14="http://schemas.microsoft.com/office/powerpoint/2010/main" val="3134957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18866" y="541143"/>
            <a:ext cx="10727140" cy="6316857"/>
          </a:xfrm>
          <a:prstGeom prst="rect">
            <a:avLst/>
          </a:prstGeom>
        </p:spPr>
        <p:txBody>
          <a:bodyPr wrap="square">
            <a:spAutoFit/>
          </a:bodyPr>
          <a:lstStyle/>
          <a:p>
            <a:pPr algn="just">
              <a:lnSpc>
                <a:spcPct val="107000"/>
              </a:lnSpc>
              <a:spcAft>
                <a:spcPts val="0"/>
              </a:spcAft>
            </a:pPr>
            <a:r>
              <a:rPr lang="kk-KZ" sz="2700" b="1" dirty="0" smtClean="0">
                <a:solidFill>
                  <a:srgbClr val="FFC000"/>
                </a:solidFill>
                <a:latin typeface="+mj-lt"/>
                <a:ea typeface="Calibri"/>
                <a:cs typeface="Times New Roman"/>
              </a:rPr>
              <a:t>ТРЕНИНГТІК ТОПТАРДЫ ЖИНАҚТАУ ЕРЕКШЕЛІКТЕРІ </a:t>
            </a:r>
          </a:p>
          <a:p>
            <a:pPr algn="just">
              <a:lnSpc>
                <a:spcPct val="107000"/>
              </a:lnSpc>
              <a:spcAft>
                <a:spcPts val="0"/>
              </a:spcAft>
            </a:pPr>
            <a:r>
              <a:rPr lang="kk-KZ" sz="2700" b="1" dirty="0" smtClean="0">
                <a:latin typeface="+mj-lt"/>
                <a:ea typeface="Calibri"/>
                <a:cs typeface="Times New Roman"/>
              </a:rPr>
              <a:t>Тренингтік </a:t>
            </a:r>
            <a:r>
              <a:rPr lang="kk-KZ" sz="2700" b="1" dirty="0">
                <a:latin typeface="+mj-lt"/>
                <a:ea typeface="Calibri"/>
                <a:cs typeface="Times New Roman"/>
              </a:rPr>
              <a:t>топтардың гетерогендігі.</a:t>
            </a:r>
          </a:p>
          <a:p>
            <a:pPr algn="just">
              <a:lnSpc>
                <a:spcPct val="107000"/>
              </a:lnSpc>
              <a:spcAft>
                <a:spcPts val="0"/>
              </a:spcAft>
            </a:pPr>
            <a:r>
              <a:rPr lang="kk-KZ" sz="2700" b="1" dirty="0">
                <a:latin typeface="+mj-lt"/>
                <a:ea typeface="Calibri"/>
                <a:cs typeface="Times New Roman"/>
              </a:rPr>
              <a:t> Ең алдымен, бар түрі мынадай: </a:t>
            </a:r>
          </a:p>
          <a:p>
            <a:pPr algn="just">
              <a:lnSpc>
                <a:spcPct val="107000"/>
              </a:lnSpc>
              <a:spcAft>
                <a:spcPts val="0"/>
              </a:spcAft>
            </a:pPr>
            <a:r>
              <a:rPr lang="kk-KZ" sz="2700" b="1" dirty="0">
                <a:latin typeface="+mj-lt"/>
                <a:ea typeface="Calibri"/>
                <a:cs typeface="Times New Roman"/>
              </a:rPr>
              <a:t>1) жынысы; </a:t>
            </a:r>
          </a:p>
          <a:p>
            <a:pPr algn="just">
              <a:lnSpc>
                <a:spcPct val="107000"/>
              </a:lnSpc>
              <a:spcAft>
                <a:spcPts val="0"/>
              </a:spcAft>
            </a:pPr>
            <a:r>
              <a:rPr lang="kk-KZ" sz="2700" b="1" dirty="0">
                <a:latin typeface="+mj-lt"/>
                <a:ea typeface="Calibri"/>
                <a:cs typeface="Times New Roman"/>
              </a:rPr>
              <a:t>2) жасы; </a:t>
            </a:r>
          </a:p>
          <a:p>
            <a:pPr algn="just">
              <a:lnSpc>
                <a:spcPct val="107000"/>
              </a:lnSpc>
              <a:spcAft>
                <a:spcPts val="0"/>
              </a:spcAft>
            </a:pPr>
            <a:r>
              <a:rPr lang="kk-KZ" sz="2700" b="1" dirty="0">
                <a:latin typeface="+mj-lt"/>
                <a:ea typeface="Calibri"/>
                <a:cs typeface="Times New Roman"/>
              </a:rPr>
              <a:t>3) білім беру; </a:t>
            </a:r>
          </a:p>
          <a:p>
            <a:pPr algn="just">
              <a:lnSpc>
                <a:spcPct val="107000"/>
              </a:lnSpc>
              <a:spcAft>
                <a:spcPts val="0"/>
              </a:spcAft>
            </a:pPr>
            <a:r>
              <a:rPr lang="kk-KZ" sz="2700" b="1" dirty="0">
                <a:latin typeface="+mj-lt"/>
                <a:ea typeface="Calibri"/>
                <a:cs typeface="Times New Roman"/>
              </a:rPr>
              <a:t>4) интеллект деңгейі; </a:t>
            </a:r>
          </a:p>
          <a:p>
            <a:pPr algn="just">
              <a:lnSpc>
                <a:spcPct val="107000"/>
              </a:lnSpc>
              <a:spcAft>
                <a:spcPts val="0"/>
              </a:spcAft>
            </a:pPr>
            <a:r>
              <a:rPr lang="kk-KZ" sz="2700" b="1" dirty="0">
                <a:latin typeface="+mj-lt"/>
                <a:ea typeface="Calibri"/>
                <a:cs typeface="Times New Roman"/>
              </a:rPr>
              <a:t>5) әлеуметтік мәртебесі; </a:t>
            </a:r>
          </a:p>
          <a:p>
            <a:pPr algn="just">
              <a:lnSpc>
                <a:spcPct val="107000"/>
              </a:lnSpc>
              <a:spcAft>
                <a:spcPts val="0"/>
              </a:spcAft>
            </a:pPr>
            <a:r>
              <a:rPr lang="kk-KZ" sz="2700" b="1" dirty="0">
                <a:latin typeface="+mj-lt"/>
                <a:ea typeface="Calibri"/>
                <a:cs typeface="Times New Roman"/>
              </a:rPr>
              <a:t>6) жеке тұлғаның түрі және мінез-құлық стилі:</a:t>
            </a:r>
          </a:p>
          <a:p>
            <a:pPr algn="just">
              <a:lnSpc>
                <a:spcPct val="107000"/>
              </a:lnSpc>
              <a:spcAft>
                <a:spcPts val="0"/>
              </a:spcAft>
            </a:pPr>
            <a:r>
              <a:rPr lang="kk-KZ" sz="2700" b="1" dirty="0">
                <a:latin typeface="+mj-lt"/>
                <a:ea typeface="Calibri"/>
                <a:cs typeface="Times New Roman"/>
              </a:rPr>
              <a:t>7) психологиялық мәселелер; </a:t>
            </a:r>
          </a:p>
          <a:p>
            <a:pPr algn="just">
              <a:lnSpc>
                <a:spcPct val="107000"/>
              </a:lnSpc>
              <a:spcAft>
                <a:spcPts val="0"/>
              </a:spcAft>
            </a:pPr>
            <a:r>
              <a:rPr lang="kk-KZ" sz="2700" b="1" dirty="0">
                <a:latin typeface="+mj-lt"/>
                <a:ea typeface="Calibri"/>
                <a:cs typeface="Times New Roman"/>
              </a:rPr>
              <a:t>8) нанымдар мен құндылық бағдарлары; </a:t>
            </a:r>
          </a:p>
          <a:p>
            <a:pPr algn="just">
              <a:lnSpc>
                <a:spcPct val="107000"/>
              </a:lnSpc>
              <a:spcAft>
                <a:spcPts val="0"/>
              </a:spcAft>
            </a:pPr>
            <a:r>
              <a:rPr lang="kk-KZ" sz="2700" b="1" dirty="0">
                <a:latin typeface="+mj-lt"/>
                <a:ea typeface="Calibri"/>
                <a:cs typeface="Times New Roman"/>
              </a:rPr>
              <a:t>9) топқа қатысу мақсаттары. </a:t>
            </a:r>
          </a:p>
          <a:p>
            <a:pPr algn="just">
              <a:lnSpc>
                <a:spcPct val="107000"/>
              </a:lnSpc>
              <a:spcAft>
                <a:spcPts val="0"/>
              </a:spcAft>
            </a:pPr>
            <a:endParaRPr lang="kk-KZ" sz="2700" b="1" dirty="0">
              <a:solidFill>
                <a:srgbClr val="FFC000"/>
              </a:solidFill>
              <a:latin typeface="Times New Roman"/>
              <a:ea typeface="Calibri"/>
              <a:cs typeface="Times New Roman"/>
            </a:endParaRPr>
          </a:p>
          <a:p>
            <a:pPr indent="228600" algn="just">
              <a:lnSpc>
                <a:spcPct val="107000"/>
              </a:lnSpc>
              <a:spcAft>
                <a:spcPts val="0"/>
              </a:spcAft>
            </a:pPr>
            <a:endParaRPr lang="ru-RU" sz="2700" dirty="0">
              <a:effectLst/>
              <a:latin typeface="Calibri"/>
              <a:ea typeface="Calibri"/>
              <a:cs typeface="Times New Roman"/>
            </a:endParaRPr>
          </a:p>
        </p:txBody>
      </p:sp>
    </p:spTree>
    <p:extLst>
      <p:ext uri="{BB962C8B-B14F-4D97-AF65-F5344CB8AC3E}">
        <p14:creationId xmlns:p14="http://schemas.microsoft.com/office/powerpoint/2010/main" val="3743451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96035" y="567384"/>
            <a:ext cx="10235821" cy="6003118"/>
          </a:xfrm>
          <a:prstGeom prst="rect">
            <a:avLst/>
          </a:prstGeom>
        </p:spPr>
        <p:txBody>
          <a:bodyPr wrap="square">
            <a:spAutoFit/>
          </a:bodyPr>
          <a:lstStyle/>
          <a:p>
            <a:pPr indent="228600" algn="just">
              <a:lnSpc>
                <a:spcPct val="107000"/>
              </a:lnSpc>
              <a:spcAft>
                <a:spcPts val="0"/>
              </a:spcAft>
            </a:pPr>
            <a:r>
              <a:rPr lang="kk-KZ" sz="2400" b="1" dirty="0" smtClean="0">
                <a:solidFill>
                  <a:srgbClr val="FFC000"/>
                </a:solidFill>
                <a:latin typeface="+mj-lt"/>
                <a:ea typeface="Calibri"/>
                <a:cs typeface="Times New Roman"/>
              </a:rPr>
              <a:t>ТРЕНИНГТІК ТОПТАРДЫҢ САПАЛЫҚ ҚҰРАМЫ </a:t>
            </a:r>
          </a:p>
          <a:p>
            <a:pPr indent="228600" algn="just">
              <a:lnSpc>
                <a:spcPct val="107000"/>
              </a:lnSpc>
              <a:spcAft>
                <a:spcPts val="0"/>
              </a:spcAft>
            </a:pPr>
            <a:r>
              <a:rPr lang="kk-KZ" sz="2400" dirty="0" smtClean="0">
                <a:latin typeface="+mj-lt"/>
                <a:ea typeface="Calibri"/>
                <a:cs typeface="Times New Roman"/>
              </a:rPr>
              <a:t>Кімді </a:t>
            </a:r>
            <a:r>
              <a:rPr lang="kk-KZ" sz="2400" dirty="0">
                <a:latin typeface="+mj-lt"/>
                <a:ea typeface="Calibri"/>
                <a:cs typeface="Times New Roman"/>
              </a:rPr>
              <a:t>косу ал тренингтерге кімді қосудың қажеті жоқ?. Психотерапевтердің көпшілігі ауыр психикалық бұзылулардан зардап шегетін адамдардың барлығы тренингтерге қатыса алады деген пікірде. К. Рудестам Лакинге сілтеме жасай отырып, атап өткендей, "топтық тәжірибе үшін үміткерлерге сындар қысымымен не тым мазасыз, не тым агрессивті болатын адамдар жатады; шиеленісті жағдайда топтың басқа қатысушыларына осындай күшті сезімдерді көрсететін адамдар өздерін қудалайтындар және үнемі тыныштықты күтетін өзін-өзі бағасы төмен адамдар" (1993, 27-28 б.). </a:t>
            </a:r>
          </a:p>
          <a:p>
            <a:pPr indent="228600" algn="just">
              <a:lnSpc>
                <a:spcPct val="107000"/>
              </a:lnSpc>
              <a:spcAft>
                <a:spcPts val="0"/>
              </a:spcAft>
            </a:pPr>
            <a:r>
              <a:rPr lang="kk-KZ" sz="2400" dirty="0">
                <a:latin typeface="+mj-lt"/>
                <a:ea typeface="Calibri"/>
                <a:cs typeface="Times New Roman"/>
              </a:rPr>
              <a:t>Көптеген жүргізушілер тренинг тобының әлеуетті қатысушыларының алдын ала психологиялық диагностикасын жиі алдын ала кеңес беру немесе әңгімелесу кезінде жүргізеді (мысалы , В. Ю. Большаков, 1996). Бірақ, мүмкін, психодиагностиканы міндетті деп санауға болмайды</a:t>
            </a:r>
          </a:p>
        </p:txBody>
      </p:sp>
    </p:spTree>
    <p:extLst>
      <p:ext uri="{BB962C8B-B14F-4D97-AF65-F5344CB8AC3E}">
        <p14:creationId xmlns:p14="http://schemas.microsoft.com/office/powerpoint/2010/main" val="3331691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36729" y="640373"/>
            <a:ext cx="10918208" cy="5212774"/>
          </a:xfrm>
          <a:prstGeom prst="rect">
            <a:avLst/>
          </a:prstGeom>
        </p:spPr>
        <p:txBody>
          <a:bodyPr wrap="square">
            <a:spAutoFit/>
          </a:bodyPr>
          <a:lstStyle/>
          <a:p>
            <a:pPr indent="228600" algn="just">
              <a:lnSpc>
                <a:spcPct val="107000"/>
              </a:lnSpc>
              <a:spcAft>
                <a:spcPts val="0"/>
              </a:spcAft>
            </a:pPr>
            <a:r>
              <a:rPr lang="kk-KZ" sz="2400" b="1" dirty="0" smtClean="0">
                <a:solidFill>
                  <a:srgbClr val="FFC000"/>
                </a:solidFill>
                <a:latin typeface="+mj-lt"/>
                <a:ea typeface="Calibri"/>
                <a:cs typeface="Times New Roman"/>
              </a:rPr>
              <a:t>ТРЕНИНГТІК ТОПТАРДЫҢ САНДЫҚ ҚҰРАМЫ </a:t>
            </a:r>
          </a:p>
          <a:p>
            <a:pPr indent="228600" algn="just">
              <a:lnSpc>
                <a:spcPct val="107000"/>
              </a:lnSpc>
              <a:spcAft>
                <a:spcPts val="0"/>
              </a:spcAft>
            </a:pPr>
            <a:r>
              <a:rPr lang="kk-KZ" sz="2400" dirty="0" smtClean="0">
                <a:latin typeface="+mj-lt"/>
                <a:ea typeface="Calibri"/>
                <a:cs typeface="Times New Roman"/>
              </a:rPr>
              <a:t>Топ </a:t>
            </a:r>
            <a:r>
              <a:rPr lang="kk-KZ" sz="2400" dirty="0">
                <a:latin typeface="+mj-lt"/>
                <a:ea typeface="Calibri"/>
                <a:cs typeface="Times New Roman"/>
              </a:rPr>
              <a:t>қатысушыларының оңтайлы саны, басқа да көптеген мәселелер сияқты, теоретиктер мен тренинг практиктерінің пікірлерінің бірлігі байқалмайды. Алайда, топтардың құрамы мен құрылымы оның мақсатына байланысты екенін ескерсек, әр түрлі позицияларды татуластыруға болады. Мәселен, ең алдымен оқытуға бағытталған тренингтер, мақсаты бірінші кезекте жеке Даму болып табылатын тренингтерге қарағанда қатысушылардың көп санына жол беруі мүмкін. </a:t>
            </a:r>
          </a:p>
          <a:p>
            <a:pPr indent="228600" algn="just">
              <a:lnSpc>
                <a:spcPct val="107000"/>
              </a:lnSpc>
              <a:spcAft>
                <a:spcPts val="0"/>
              </a:spcAft>
            </a:pPr>
            <a:endParaRPr lang="kk-KZ" sz="2400" dirty="0">
              <a:latin typeface="+mj-lt"/>
              <a:ea typeface="Calibri"/>
              <a:cs typeface="Times New Roman"/>
            </a:endParaRPr>
          </a:p>
          <a:p>
            <a:pPr indent="228600" algn="just">
              <a:lnSpc>
                <a:spcPct val="107000"/>
              </a:lnSpc>
              <a:spcAft>
                <a:spcPts val="0"/>
              </a:spcAft>
            </a:pPr>
            <a:r>
              <a:rPr lang="kk-KZ" sz="2400" dirty="0">
                <a:latin typeface="+mj-lt"/>
                <a:ea typeface="Calibri"/>
                <a:cs typeface="Times New Roman"/>
              </a:rPr>
              <a:t>Жалпы қабылданған көзқарас болып саналады, оған сәйкес тренингтік топ қатысушыларының минимумы 4 адамды құрайды. Жоғарғы шегі әдетте аталады. Қатысушылар саны елу және көп болатын көптеген тренингтер белгілі. </a:t>
            </a:r>
          </a:p>
        </p:txBody>
      </p:sp>
    </p:spTree>
    <p:extLst>
      <p:ext uri="{BB962C8B-B14F-4D97-AF65-F5344CB8AC3E}">
        <p14:creationId xmlns:p14="http://schemas.microsoft.com/office/powerpoint/2010/main" val="2338759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709683" y="1225477"/>
            <a:ext cx="10508776" cy="4324261"/>
          </a:xfrm>
          <a:prstGeom prst="rect">
            <a:avLst/>
          </a:prstGeom>
        </p:spPr>
        <p:txBody>
          <a:bodyPr wrap="square">
            <a:spAutoFit/>
          </a:bodyPr>
          <a:lstStyle/>
          <a:p>
            <a:r>
              <a:rPr lang="ru-RU" sz="2500" dirty="0" err="1">
                <a:solidFill>
                  <a:srgbClr val="FFC000"/>
                </a:solidFill>
              </a:rPr>
              <a:t>Келлерман</a:t>
            </a:r>
            <a:r>
              <a:rPr lang="ru-RU" sz="2500" dirty="0">
                <a:solidFill>
                  <a:srgbClr val="FFC000"/>
                </a:solidFill>
              </a:rPr>
              <a:t> (1979) "</a:t>
            </a:r>
            <a:r>
              <a:rPr lang="ru-RU" sz="2500" dirty="0" err="1">
                <a:solidFill>
                  <a:srgbClr val="FFC000"/>
                </a:solidFill>
              </a:rPr>
              <a:t>сегіз</a:t>
            </a:r>
            <a:r>
              <a:rPr lang="ru-RU" sz="2500" dirty="0">
                <a:solidFill>
                  <a:srgbClr val="FFC000"/>
                </a:solidFill>
              </a:rPr>
              <a:t> </a:t>
            </a:r>
            <a:r>
              <a:rPr lang="ru-RU" sz="2500" dirty="0" err="1">
                <a:solidFill>
                  <a:srgbClr val="FFC000"/>
                </a:solidFill>
              </a:rPr>
              <a:t>ереже</a:t>
            </a:r>
            <a:r>
              <a:rPr lang="ru-RU" sz="2500" dirty="0">
                <a:solidFill>
                  <a:srgbClr val="FFC000"/>
                </a:solidFill>
              </a:rPr>
              <a:t>" </a:t>
            </a:r>
            <a:r>
              <a:rPr lang="ru-RU" sz="2500" dirty="0" err="1">
                <a:solidFill>
                  <a:srgbClr val="FFC000"/>
                </a:solidFill>
              </a:rPr>
              <a:t>тұжырымдалған</a:t>
            </a:r>
            <a:r>
              <a:rPr lang="ru-RU" sz="2500" dirty="0"/>
              <a:t>, </a:t>
            </a:r>
            <a:r>
              <a:rPr lang="ru-RU" sz="2500" dirty="0" err="1"/>
              <a:t>оған</a:t>
            </a:r>
            <a:r>
              <a:rPr lang="ru-RU" sz="2500" dirty="0"/>
              <a:t> </a:t>
            </a:r>
            <a:r>
              <a:rPr lang="ru-RU" sz="2500" dirty="0" err="1"/>
              <a:t>сәйкес</a:t>
            </a:r>
            <a:r>
              <a:rPr lang="ru-RU" sz="2500" dirty="0"/>
              <a:t> </a:t>
            </a:r>
            <a:r>
              <a:rPr lang="ru-RU" sz="2500" dirty="0" err="1"/>
              <a:t>қатысушылар</a:t>
            </a:r>
            <a:r>
              <a:rPr lang="ru-RU" sz="2500" dirty="0"/>
              <a:t> </a:t>
            </a:r>
            <a:r>
              <a:rPr lang="kk-KZ" sz="2500" dirty="0" smtClean="0"/>
              <a:t>саны сегіз адамнан аспауы тиіс, өйткені, оның пікірінше, әйтпесе кіші топтарға ыдырау үрдісі пайда болады</a:t>
            </a:r>
          </a:p>
          <a:p>
            <a:endParaRPr lang="kk-KZ" sz="2500" dirty="0" smtClean="0"/>
          </a:p>
          <a:p>
            <a:r>
              <a:rPr lang="kk-KZ" sz="2500" dirty="0" smtClean="0"/>
              <a:t>Дәстүрлі тренингтік топта он сегіз адамнан асатын қатысушылардың қалаусыз саны-бұл өнімді кері байланыс деңгейінің күрт төмендеуіне, әрбір қатысушыға бөлінетін уақыттың азаюына, әрбір адамның белсенділігін көрсету үшін жағдайлардың жоғалуына әкеп соғады. Топ мүшелерінің үлкен санының ыңғайсыздығы әсіресе жаттығуларды өткізгеннен кейін топтық рефлексияға кететін уақытты белгілеу кезінде байқалады. </a:t>
            </a:r>
            <a:endParaRPr lang="kk-KZ" sz="2500" dirty="0"/>
          </a:p>
        </p:txBody>
      </p:sp>
    </p:spTree>
    <p:extLst>
      <p:ext uri="{BB962C8B-B14F-4D97-AF65-F5344CB8AC3E}">
        <p14:creationId xmlns:p14="http://schemas.microsoft.com/office/powerpoint/2010/main" val="2119414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96287" y="1009935"/>
            <a:ext cx="9908274" cy="3847207"/>
          </a:xfrm>
          <a:prstGeom prst="rect">
            <a:avLst/>
          </a:prstGeom>
        </p:spPr>
        <p:txBody>
          <a:bodyPr wrap="square">
            <a:spAutoFit/>
          </a:bodyPr>
          <a:lstStyle/>
          <a:p>
            <a:pPr algn="ctr"/>
            <a:r>
              <a:rPr lang="kk-KZ" sz="2800" b="1" dirty="0" smtClean="0">
                <a:solidFill>
                  <a:srgbClr val="FFC000"/>
                </a:solidFill>
              </a:rPr>
              <a:t>ТРЕНИНГТЕ ТОПТЫҢ НЕГІЗГІ ДАМУ КЕЗЕҢДЕРІ </a:t>
            </a:r>
          </a:p>
          <a:p>
            <a:pPr>
              <a:lnSpc>
                <a:spcPct val="150000"/>
              </a:lnSpc>
            </a:pPr>
            <a:endParaRPr lang="kk-KZ" sz="3200" dirty="0" smtClean="0"/>
          </a:p>
          <a:p>
            <a:pPr>
              <a:lnSpc>
                <a:spcPct val="150000"/>
              </a:lnSpc>
            </a:pPr>
            <a:r>
              <a:rPr lang="kk-KZ" sz="2800" b="1" dirty="0" smtClean="0">
                <a:solidFill>
                  <a:srgbClr val="FFC000"/>
                </a:solidFill>
              </a:rPr>
              <a:t>Л. М. Митина (1994) </a:t>
            </a:r>
            <a:r>
              <a:rPr lang="kk-KZ" sz="2800" dirty="0" smtClean="0"/>
              <a:t>тренингте топтың даму кезеңдері туралы жалпы түсінік әр сатыда болып жатқан кезеңдер мен үрдістерді қамтитын мінез-құлықты конструктивті өзгерту моделін ұсынды</a:t>
            </a:r>
            <a:r>
              <a:rPr lang="ru-RU" sz="2000" dirty="0" smtClean="0"/>
              <a:t>. </a:t>
            </a:r>
            <a:endParaRPr lang="ru-RU" sz="2000" dirty="0"/>
          </a:p>
        </p:txBody>
      </p:sp>
    </p:spTree>
    <p:extLst>
      <p:ext uri="{BB962C8B-B14F-4D97-AF65-F5344CB8AC3E}">
        <p14:creationId xmlns:p14="http://schemas.microsoft.com/office/powerpoint/2010/main" val="3849128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68991" y="873458"/>
            <a:ext cx="10263117" cy="4832092"/>
          </a:xfrm>
          <a:prstGeom prst="rect">
            <a:avLst/>
          </a:prstGeom>
        </p:spPr>
        <p:txBody>
          <a:bodyPr wrap="square">
            <a:spAutoFit/>
          </a:bodyPr>
          <a:lstStyle/>
          <a:p>
            <a:r>
              <a:rPr lang="ru-RU" sz="2800" b="1" dirty="0" err="1">
                <a:solidFill>
                  <a:srgbClr val="FFC000"/>
                </a:solidFill>
              </a:rPr>
              <a:t>Тренингке</a:t>
            </a:r>
            <a:r>
              <a:rPr lang="ru-RU" sz="2800" b="1" dirty="0">
                <a:solidFill>
                  <a:srgbClr val="FFC000"/>
                </a:solidFill>
              </a:rPr>
              <a:t> </a:t>
            </a:r>
            <a:r>
              <a:rPr lang="ru-RU" sz="2800" b="1" dirty="0" err="1">
                <a:solidFill>
                  <a:srgbClr val="FFC000"/>
                </a:solidFill>
              </a:rPr>
              <a:t>қатысушының</a:t>
            </a:r>
            <a:r>
              <a:rPr lang="ru-RU" sz="2800" b="1" dirty="0">
                <a:solidFill>
                  <a:srgbClr val="FFC000"/>
                </a:solidFill>
              </a:rPr>
              <a:t> </a:t>
            </a:r>
            <a:r>
              <a:rPr lang="ru-RU" sz="2800" b="1" dirty="0" err="1">
                <a:solidFill>
                  <a:srgbClr val="FFC000"/>
                </a:solidFill>
              </a:rPr>
              <a:t>мінез-құлқын</a:t>
            </a:r>
            <a:r>
              <a:rPr lang="ru-RU" sz="2800" b="1" dirty="0">
                <a:solidFill>
                  <a:srgbClr val="FFC000"/>
                </a:solidFill>
              </a:rPr>
              <a:t> </a:t>
            </a:r>
            <a:r>
              <a:rPr lang="ru-RU" sz="2800" b="1" dirty="0" err="1">
                <a:solidFill>
                  <a:srgbClr val="FFC000"/>
                </a:solidFill>
              </a:rPr>
              <a:t>өзгертудің</a:t>
            </a:r>
            <a:r>
              <a:rPr lang="ru-RU" sz="2800" b="1" dirty="0">
                <a:solidFill>
                  <a:srgbClr val="FFC000"/>
                </a:solidFill>
              </a:rPr>
              <a:t> </a:t>
            </a:r>
            <a:r>
              <a:rPr lang="ru-RU" sz="2800" b="1" dirty="0" err="1">
                <a:solidFill>
                  <a:srgbClr val="FFC000"/>
                </a:solidFill>
              </a:rPr>
              <a:t>төрт</a:t>
            </a:r>
            <a:r>
              <a:rPr lang="ru-RU" sz="2800" b="1" dirty="0">
                <a:solidFill>
                  <a:srgbClr val="FFC000"/>
                </a:solidFill>
              </a:rPr>
              <a:t> </a:t>
            </a:r>
            <a:r>
              <a:rPr lang="ru-RU" sz="2800" b="1" dirty="0" err="1">
                <a:solidFill>
                  <a:srgbClr val="FFC000"/>
                </a:solidFill>
              </a:rPr>
              <a:t>кезеңі</a:t>
            </a:r>
            <a:r>
              <a:rPr lang="ru-RU" sz="2800" b="1" dirty="0">
                <a:solidFill>
                  <a:srgbClr val="FFC000"/>
                </a:solidFill>
              </a:rPr>
              <a:t> </a:t>
            </a:r>
            <a:r>
              <a:rPr lang="ru-RU" sz="2800" b="1" dirty="0" err="1">
                <a:solidFill>
                  <a:srgbClr val="FFC000"/>
                </a:solidFill>
              </a:rPr>
              <a:t>бөлінеді</a:t>
            </a:r>
            <a:r>
              <a:rPr lang="ru-RU" sz="2800" b="1" dirty="0">
                <a:solidFill>
                  <a:srgbClr val="FFC000"/>
                </a:solidFill>
              </a:rPr>
              <a:t>: </a:t>
            </a:r>
          </a:p>
          <a:p>
            <a:endParaRPr lang="ru-RU" sz="2800" dirty="0"/>
          </a:p>
          <a:p>
            <a:r>
              <a:rPr lang="ru-RU" sz="2800" dirty="0"/>
              <a:t>1) </a:t>
            </a:r>
            <a:r>
              <a:rPr lang="ru-RU" sz="2800" dirty="0" err="1"/>
              <a:t>дайындық</a:t>
            </a:r>
            <a:r>
              <a:rPr lang="ru-RU" sz="2800" dirty="0"/>
              <a:t>, </a:t>
            </a:r>
          </a:p>
          <a:p>
            <a:r>
              <a:rPr lang="ru-RU" sz="2800" dirty="0"/>
              <a:t>2) </a:t>
            </a:r>
            <a:r>
              <a:rPr lang="ru-RU" sz="2800" dirty="0" err="1"/>
              <a:t>түсіну</a:t>
            </a:r>
            <a:r>
              <a:rPr lang="ru-RU" sz="2800" dirty="0"/>
              <a:t>, </a:t>
            </a:r>
          </a:p>
          <a:p>
            <a:r>
              <a:rPr lang="ru-RU" sz="2800" dirty="0"/>
              <a:t>3) </a:t>
            </a:r>
            <a:r>
              <a:rPr lang="ru-RU" sz="2800" dirty="0" err="1"/>
              <a:t>қайта</a:t>
            </a:r>
            <a:r>
              <a:rPr lang="ru-RU" sz="2800" dirty="0"/>
              <a:t> </a:t>
            </a:r>
            <a:r>
              <a:rPr lang="ru-RU" sz="2800" dirty="0" err="1"/>
              <a:t>бағалау</a:t>
            </a:r>
            <a:r>
              <a:rPr lang="ru-RU" sz="2800" dirty="0"/>
              <a:t>. </a:t>
            </a:r>
          </a:p>
          <a:p>
            <a:r>
              <a:rPr lang="ru-RU" sz="2800" dirty="0"/>
              <a:t>4) </a:t>
            </a:r>
            <a:r>
              <a:rPr lang="ru-RU" sz="2800" dirty="0" err="1"/>
              <a:t>әрекет</a:t>
            </a:r>
            <a:r>
              <a:rPr lang="ru-RU" sz="2800" dirty="0"/>
              <a:t>. </a:t>
            </a:r>
          </a:p>
          <a:p>
            <a:endParaRPr lang="ru-RU" sz="2800" dirty="0"/>
          </a:p>
          <a:p>
            <a:r>
              <a:rPr lang="ru-RU" sz="2800" dirty="0"/>
              <a:t>Модель </a:t>
            </a:r>
            <a:r>
              <a:rPr lang="ru-RU" sz="2800" dirty="0" err="1"/>
              <a:t>өзгерістің</a:t>
            </a:r>
            <a:r>
              <a:rPr lang="ru-RU" sz="2800" dirty="0"/>
              <a:t> </a:t>
            </a:r>
            <a:r>
              <a:rPr lang="ru-RU" sz="2800" dirty="0" err="1"/>
              <a:t>негізгі</a:t>
            </a:r>
            <a:r>
              <a:rPr lang="ru-RU" sz="2800" dirty="0"/>
              <a:t> </a:t>
            </a:r>
            <a:r>
              <a:rPr lang="ru-RU" sz="2800" dirty="0" err="1"/>
              <a:t>процестерін</a:t>
            </a:r>
            <a:r>
              <a:rPr lang="ru-RU" sz="2800" dirty="0"/>
              <a:t> </a:t>
            </a:r>
            <a:r>
              <a:rPr lang="ru-RU" sz="2800" dirty="0" err="1"/>
              <a:t>біріктіреді</a:t>
            </a:r>
            <a:r>
              <a:rPr lang="ru-RU" sz="2800" dirty="0"/>
              <a:t>: </a:t>
            </a:r>
            <a:r>
              <a:rPr lang="ru-RU" sz="2800" dirty="0" err="1">
                <a:solidFill>
                  <a:srgbClr val="FFC000"/>
                </a:solidFill>
              </a:rPr>
              <a:t>мотивациялық</a:t>
            </a:r>
            <a:r>
              <a:rPr lang="ru-RU" sz="2800" dirty="0">
                <a:solidFill>
                  <a:srgbClr val="FFC000"/>
                </a:solidFill>
              </a:rPr>
              <a:t> (</a:t>
            </a:r>
            <a:r>
              <a:rPr lang="ms-MY" sz="2800" dirty="0">
                <a:solidFill>
                  <a:srgbClr val="FFC000"/>
                </a:solidFill>
              </a:rPr>
              <a:t>I </a:t>
            </a:r>
            <a:r>
              <a:rPr lang="ru-RU" sz="2800" dirty="0" err="1">
                <a:solidFill>
                  <a:srgbClr val="FFC000"/>
                </a:solidFill>
              </a:rPr>
              <a:t>кезең</a:t>
            </a:r>
            <a:r>
              <a:rPr lang="ru-RU" sz="2800" dirty="0">
                <a:solidFill>
                  <a:srgbClr val="FFC000"/>
                </a:solidFill>
              </a:rPr>
              <a:t>), </a:t>
            </a:r>
            <a:r>
              <a:rPr lang="ru-RU" sz="2800" dirty="0" err="1">
                <a:solidFill>
                  <a:srgbClr val="FFC000"/>
                </a:solidFill>
              </a:rPr>
              <a:t>когнитивті</a:t>
            </a:r>
            <a:r>
              <a:rPr lang="ru-RU" sz="2800" dirty="0">
                <a:solidFill>
                  <a:srgbClr val="FFC000"/>
                </a:solidFill>
              </a:rPr>
              <a:t> (</a:t>
            </a:r>
            <a:r>
              <a:rPr lang="ms-MY" sz="2800" dirty="0">
                <a:solidFill>
                  <a:srgbClr val="FFC000"/>
                </a:solidFill>
              </a:rPr>
              <a:t>II </a:t>
            </a:r>
            <a:r>
              <a:rPr lang="ru-RU" sz="2800" dirty="0" err="1">
                <a:solidFill>
                  <a:srgbClr val="FFC000"/>
                </a:solidFill>
              </a:rPr>
              <a:t>кезең</a:t>
            </a:r>
            <a:r>
              <a:rPr lang="ru-RU" sz="2800" dirty="0">
                <a:solidFill>
                  <a:srgbClr val="FFC000"/>
                </a:solidFill>
              </a:rPr>
              <a:t>), </a:t>
            </a:r>
            <a:r>
              <a:rPr lang="ru-RU" sz="2800" dirty="0" err="1">
                <a:solidFill>
                  <a:srgbClr val="FFC000"/>
                </a:solidFill>
              </a:rPr>
              <a:t>аффективті</a:t>
            </a:r>
            <a:r>
              <a:rPr lang="ru-RU" sz="2800" dirty="0">
                <a:solidFill>
                  <a:srgbClr val="FFC000"/>
                </a:solidFill>
              </a:rPr>
              <a:t> (</a:t>
            </a:r>
            <a:r>
              <a:rPr lang="ms-MY" sz="2800" dirty="0">
                <a:solidFill>
                  <a:srgbClr val="FFC000"/>
                </a:solidFill>
              </a:rPr>
              <a:t>III </a:t>
            </a:r>
            <a:r>
              <a:rPr lang="ru-RU" sz="2800" dirty="0" err="1">
                <a:solidFill>
                  <a:srgbClr val="FFC000"/>
                </a:solidFill>
              </a:rPr>
              <a:t>кезең</a:t>
            </a:r>
            <a:r>
              <a:rPr lang="ru-RU" sz="2800" dirty="0">
                <a:solidFill>
                  <a:srgbClr val="FFC000"/>
                </a:solidFill>
              </a:rPr>
              <a:t>), </a:t>
            </a:r>
            <a:r>
              <a:rPr lang="ru-RU" sz="2800" dirty="0" err="1">
                <a:solidFill>
                  <a:srgbClr val="FFC000"/>
                </a:solidFill>
              </a:rPr>
              <a:t>мінез-құлық</a:t>
            </a:r>
            <a:r>
              <a:rPr lang="ru-RU" sz="2800" dirty="0">
                <a:solidFill>
                  <a:srgbClr val="FFC000"/>
                </a:solidFill>
              </a:rPr>
              <a:t> (</a:t>
            </a:r>
            <a:r>
              <a:rPr lang="ms-MY" sz="2800" dirty="0">
                <a:solidFill>
                  <a:srgbClr val="FFC000"/>
                </a:solidFill>
              </a:rPr>
              <a:t>IV </a:t>
            </a:r>
            <a:r>
              <a:rPr lang="kk-KZ" sz="2800" dirty="0" smtClean="0">
                <a:solidFill>
                  <a:srgbClr val="FFC000"/>
                </a:solidFill>
              </a:rPr>
              <a:t>кезең). </a:t>
            </a:r>
            <a:endParaRPr lang="kk-KZ" sz="2800" dirty="0">
              <a:solidFill>
                <a:srgbClr val="FFC000"/>
              </a:solidFill>
            </a:endParaRPr>
          </a:p>
        </p:txBody>
      </p:sp>
    </p:spTree>
    <p:extLst>
      <p:ext uri="{BB962C8B-B14F-4D97-AF65-F5344CB8AC3E}">
        <p14:creationId xmlns:p14="http://schemas.microsoft.com/office/powerpoint/2010/main" val="3971488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Базовая">
  <a:themeElements>
    <a:clrScheme name="Серая">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Базовая">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Базовая">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2140</TotalTime>
  <Words>560</Words>
  <Application>Microsoft Office PowerPoint</Application>
  <PresentationFormat>Широкоэкранный</PresentationFormat>
  <Paragraphs>60</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Calibri</vt:lpstr>
      <vt:lpstr>Palatino Linotype</vt:lpstr>
      <vt:lpstr>Times New Roman</vt:lpstr>
      <vt:lpstr>Wingdings</vt:lpstr>
      <vt:lpstr>Базовая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Reanimator Extreme Edition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Мектепке  дейінгі тәрбие мен оқытуды жаңарту аясында оқу  бағдарламасының  түйінді идеялары</dc:title>
  <dc:creator>Нурислам</dc:creator>
  <cp:lastModifiedBy>Acer</cp:lastModifiedBy>
  <cp:revision>148</cp:revision>
  <dcterms:created xsi:type="dcterms:W3CDTF">2019-11-28T08:03:13Z</dcterms:created>
  <dcterms:modified xsi:type="dcterms:W3CDTF">2020-12-23T16:12:27Z</dcterms:modified>
</cp:coreProperties>
</file>